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  <p:embeddedFont>
      <p:font typeface="Merriweather"/>
      <p:regular r:id="rId41"/>
      <p:bold r:id="rId42"/>
      <p:italic r:id="rId43"/>
      <p:boldItalic r:id="rId44"/>
    </p:embeddedFont>
    <p:embeddedFont>
      <p:font typeface="Comfortaa Medium"/>
      <p:regular r:id="rId45"/>
      <p:bold r:id="rId46"/>
    </p:embeddedFont>
    <p:embeddedFont>
      <p:font typeface="Comfortaa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9" roundtripDataSignature="AMtx7mgKDb2EHyd1/lLZqtcfuZG88uGk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42" Type="http://schemas.openxmlformats.org/officeDocument/2006/relationships/font" Target="fonts/Merriweather-bold.fntdata"/><Relationship Id="rId41" Type="http://schemas.openxmlformats.org/officeDocument/2006/relationships/font" Target="fonts/Merriweather-regular.fntdata"/><Relationship Id="rId44" Type="http://schemas.openxmlformats.org/officeDocument/2006/relationships/font" Target="fonts/Merriweather-boldItalic.fntdata"/><Relationship Id="rId43" Type="http://schemas.openxmlformats.org/officeDocument/2006/relationships/font" Target="fonts/Merriweather-italic.fntdata"/><Relationship Id="rId46" Type="http://schemas.openxmlformats.org/officeDocument/2006/relationships/font" Target="fonts/ComfortaaMedium-bold.fntdata"/><Relationship Id="rId45" Type="http://schemas.openxmlformats.org/officeDocument/2006/relationships/font" Target="fonts/Comfortaa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omfortaa-bold.fntdata"/><Relationship Id="rId47" Type="http://schemas.openxmlformats.org/officeDocument/2006/relationships/font" Target="fonts/Comfortaa-regular.fntdata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33" Type="http://schemas.openxmlformats.org/officeDocument/2006/relationships/font" Target="fonts/Roboto-regular.fntdata"/><Relationship Id="rId32" Type="http://schemas.openxmlformats.org/officeDocument/2006/relationships/font" Target="fonts/Raleway-boldItalic.fntdata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RobotoMedium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RobotoMedium-italic.fntdata"/><Relationship Id="rId38" Type="http://schemas.openxmlformats.org/officeDocument/2006/relationships/font" Target="fonts/RobotoMedium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font" Target="fonts/Raleway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31ad488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31ad488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4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3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3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3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3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0" name="Google Shape;80;p3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2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7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26;p2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27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" name="Google Shape;28;p27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" name="Google Shape;29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2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3" name="Google Shape;33;p2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28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28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43" name="Google Shape;43;p29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9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9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9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9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3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3" name="Google Shape;53;p3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0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8;p30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3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" name="Google Shape;62;p31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" name="Google Shape;63;p3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3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32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gif"/><Relationship Id="rId4" Type="http://schemas.openxmlformats.org/officeDocument/2006/relationships/image" Target="../media/image6.gif"/><Relationship Id="rId5" Type="http://schemas.openxmlformats.org/officeDocument/2006/relationships/image" Target="../media/image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311700" y="616450"/>
            <a:ext cx="85206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546735" marR="54737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46735" marR="54737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82880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490650" y="976925"/>
            <a:ext cx="7651800" cy="19204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46735" marR="54737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Hybrid CNN-SVM model for Action</a:t>
            </a:r>
            <a:endParaRPr b="1" i="0" sz="2400" u="none" cap="none" strike="noStrik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546735" marR="54737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Recognition from Videos</a:t>
            </a:r>
            <a:endParaRPr b="1" i="0" sz="2400" u="none" cap="none" strike="noStrik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546735" marR="54737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825075" y="3257350"/>
            <a:ext cx="32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825075" y="2977425"/>
            <a:ext cx="3053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Submitted By :-</a:t>
            </a:r>
            <a:endParaRPr b="1" i="0" sz="1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1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Name:-Anik Mitra (10200119064)</a:t>
            </a:r>
            <a:endParaRPr b="1" i="0" sz="1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1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Name:-Uttam Modi (10200119058)</a:t>
            </a:r>
            <a:endParaRPr b="1" i="0" sz="1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1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Name:-Pratik Tamang (10200119066)</a:t>
            </a:r>
            <a:endParaRPr b="0" i="0" sz="14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1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Name:-Rahul Pramanik (10200119061)</a:t>
            </a:r>
            <a:endParaRPr b="0" i="0" sz="14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4438250" y="3793550"/>
            <a:ext cx="4546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4737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Under the guidance of</a:t>
            </a:r>
            <a:endParaRPr b="0" i="0" sz="14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54737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1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Dr.Kousik Dasgupta</a:t>
            </a:r>
            <a:endParaRPr b="1" i="0" sz="1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Computer Science and Engineering</a:t>
            </a:r>
            <a:endParaRPr b="0" i="0" sz="1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Kalyani Government Engineering College</a:t>
            </a:r>
            <a:endParaRPr b="0" i="0" sz="14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GB"/>
              <a:t>Proposed HYBRID CNN WITH LSTM model</a:t>
            </a:r>
            <a:endParaRPr b="1"/>
          </a:p>
        </p:txBody>
      </p:sp>
      <p:sp>
        <p:nvSpPr>
          <p:cNvPr id="155" name="Google Shape;155;p10"/>
          <p:cNvSpPr txBox="1"/>
          <p:nvPr/>
        </p:nvSpPr>
        <p:spPr>
          <a:xfrm>
            <a:off x="425575" y="1301075"/>
            <a:ext cx="7660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➢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have used time-distributed Conv2D layers which will be followed by MaxPooling2D.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➢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feature extracted from the Conv2D layers will be then flattened using the Flatten layer and will be fed to a LSTM layer.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➢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Dense layer with softmax activation will then use the output from the LSTM layer to predict the action being performed.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0"/>
          <p:cNvSpPr txBox="1"/>
          <p:nvPr/>
        </p:nvSpPr>
        <p:spPr>
          <a:xfrm>
            <a:off x="1957137" y="3850105"/>
            <a:ext cx="502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31ad488c6_0_0"/>
          <p:cNvSpPr txBox="1"/>
          <p:nvPr>
            <p:ph type="title"/>
          </p:nvPr>
        </p:nvSpPr>
        <p:spPr>
          <a:xfrm>
            <a:off x="814775" y="7558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SVM(Support Vector Machine)</a:t>
            </a:r>
            <a:endParaRPr b="1" sz="2000"/>
          </a:p>
        </p:txBody>
      </p:sp>
      <p:sp>
        <p:nvSpPr>
          <p:cNvPr id="162" name="Google Shape;162;g1331ad488c6_0_0"/>
          <p:cNvSpPr txBox="1"/>
          <p:nvPr/>
        </p:nvSpPr>
        <p:spPr>
          <a:xfrm>
            <a:off x="322975" y="1363625"/>
            <a:ext cx="5317800" cy="3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➢"/>
            </a:pPr>
            <a:r>
              <a:rPr lang="en-GB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Support Vector Machines(SVM) is considered to be a classification approach but it can be employed in both types of classification and regression problems.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➢"/>
            </a:pPr>
            <a:r>
              <a:rPr lang="en-GB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It’s a supervised learning algorithm that is mainly used to classify data into different classes. 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"/>
              <a:buChar char="➢"/>
            </a:pPr>
            <a:r>
              <a:rPr lang="en-GB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SVM  segregate the given dataset in the best possible way.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"/>
              <a:buChar char="➢"/>
            </a:pPr>
            <a:r>
              <a:rPr lang="en-GB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our model for cnn+svm features from CNN fed into  SVM algorithm for video classifier we use loss </a:t>
            </a:r>
            <a:r>
              <a:rPr lang="en-GB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function ‘ squared hinge’  for multiple classes and activation function ‘softmax’.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grpSp>
        <p:nvGrpSpPr>
          <p:cNvPr id="163" name="Google Shape;163;g1331ad488c6_0_0"/>
          <p:cNvGrpSpPr/>
          <p:nvPr/>
        </p:nvGrpSpPr>
        <p:grpSpPr>
          <a:xfrm>
            <a:off x="6243550" y="1560925"/>
            <a:ext cx="2281575" cy="3093900"/>
            <a:chOff x="6357850" y="1591000"/>
            <a:chExt cx="2281575" cy="3093900"/>
          </a:xfrm>
        </p:grpSpPr>
        <p:grpSp>
          <p:nvGrpSpPr>
            <p:cNvPr id="164" name="Google Shape;164;g1331ad488c6_0_0"/>
            <p:cNvGrpSpPr/>
            <p:nvPr/>
          </p:nvGrpSpPr>
          <p:grpSpPr>
            <a:xfrm>
              <a:off x="6789325" y="1591000"/>
              <a:ext cx="1850100" cy="2693700"/>
              <a:chOff x="6789325" y="1591000"/>
              <a:chExt cx="1850100" cy="2693700"/>
            </a:xfrm>
          </p:grpSpPr>
          <p:cxnSp>
            <p:nvCxnSpPr>
              <p:cNvPr id="165" name="Google Shape;165;g1331ad488c6_0_0"/>
              <p:cNvCxnSpPr/>
              <p:nvPr/>
            </p:nvCxnSpPr>
            <p:spPr>
              <a:xfrm>
                <a:off x="6789325" y="3806950"/>
                <a:ext cx="1850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66" name="Google Shape;166;g1331ad488c6_0_0"/>
              <p:cNvCxnSpPr/>
              <p:nvPr/>
            </p:nvCxnSpPr>
            <p:spPr>
              <a:xfrm flipH="1" rot="10800000">
                <a:off x="6789325" y="2129650"/>
                <a:ext cx="40800" cy="1677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67" name="Google Shape;167;g1331ad488c6_0_0"/>
              <p:cNvCxnSpPr/>
              <p:nvPr/>
            </p:nvCxnSpPr>
            <p:spPr>
              <a:xfrm flipH="1" rot="10800000">
                <a:off x="6982450" y="1591000"/>
                <a:ext cx="1362000" cy="269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8" name="Google Shape;168;g1331ad488c6_0_0"/>
              <p:cNvSpPr/>
              <p:nvPr/>
            </p:nvSpPr>
            <p:spPr>
              <a:xfrm rot="10736130">
                <a:off x="7446641" y="2638301"/>
                <a:ext cx="177631" cy="113725"/>
              </a:xfrm>
              <a:prstGeom prst="triangle">
                <a:avLst>
                  <a:gd fmla="val 50000" name="adj"/>
                </a:avLst>
              </a:prstGeom>
              <a:solidFill>
                <a:srgbClr val="DB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DB0000"/>
                  </a:solidFill>
                </a:endParaRPr>
              </a:p>
            </p:txBody>
          </p:sp>
          <p:sp>
            <p:nvSpPr>
              <p:cNvPr id="169" name="Google Shape;169;g1331ad488c6_0_0"/>
              <p:cNvSpPr/>
              <p:nvPr/>
            </p:nvSpPr>
            <p:spPr>
              <a:xfrm rot="10736130">
                <a:off x="7350713" y="2478114"/>
                <a:ext cx="177631" cy="113725"/>
              </a:xfrm>
              <a:prstGeom prst="triangle">
                <a:avLst>
                  <a:gd fmla="val 50000" name="adj"/>
                </a:avLst>
              </a:prstGeom>
              <a:solidFill>
                <a:srgbClr val="DB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DB0000"/>
                  </a:solidFill>
                </a:endParaRPr>
              </a:p>
            </p:txBody>
          </p:sp>
          <p:sp>
            <p:nvSpPr>
              <p:cNvPr id="170" name="Google Shape;170;g1331ad488c6_0_0"/>
              <p:cNvSpPr/>
              <p:nvPr/>
            </p:nvSpPr>
            <p:spPr>
              <a:xfrm rot="10736130">
                <a:off x="7114930" y="2614480"/>
                <a:ext cx="177631" cy="113725"/>
              </a:xfrm>
              <a:prstGeom prst="triangle">
                <a:avLst>
                  <a:gd fmla="val 50000" name="adj"/>
                </a:avLst>
              </a:prstGeom>
              <a:solidFill>
                <a:srgbClr val="DB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DB0000"/>
                  </a:solidFill>
                </a:endParaRPr>
              </a:p>
            </p:txBody>
          </p:sp>
          <p:sp>
            <p:nvSpPr>
              <p:cNvPr id="171" name="Google Shape;171;g1331ad488c6_0_0"/>
              <p:cNvSpPr/>
              <p:nvPr/>
            </p:nvSpPr>
            <p:spPr>
              <a:xfrm rot="10736130">
                <a:off x="7361048" y="3032636"/>
                <a:ext cx="177631" cy="113725"/>
              </a:xfrm>
              <a:prstGeom prst="triangle">
                <a:avLst>
                  <a:gd fmla="val 50000" name="adj"/>
                </a:avLst>
              </a:prstGeom>
              <a:solidFill>
                <a:srgbClr val="DB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DB0000"/>
                  </a:solidFill>
                </a:endParaRPr>
              </a:p>
            </p:txBody>
          </p:sp>
          <p:sp>
            <p:nvSpPr>
              <p:cNvPr id="172" name="Google Shape;172;g1331ad488c6_0_0"/>
              <p:cNvSpPr/>
              <p:nvPr/>
            </p:nvSpPr>
            <p:spPr>
              <a:xfrm rot="10736130">
                <a:off x="7417977" y="2835202"/>
                <a:ext cx="177631" cy="113725"/>
              </a:xfrm>
              <a:prstGeom prst="triangle">
                <a:avLst>
                  <a:gd fmla="val 50000" name="adj"/>
                </a:avLst>
              </a:prstGeom>
              <a:solidFill>
                <a:srgbClr val="DB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DB0000"/>
                  </a:solidFill>
                </a:endParaRPr>
              </a:p>
            </p:txBody>
          </p:sp>
          <p:sp>
            <p:nvSpPr>
              <p:cNvPr id="173" name="Google Shape;173;g1331ad488c6_0_0"/>
              <p:cNvSpPr/>
              <p:nvPr/>
            </p:nvSpPr>
            <p:spPr>
              <a:xfrm rot="10736130">
                <a:off x="7117603" y="2758066"/>
                <a:ext cx="177631" cy="113725"/>
              </a:xfrm>
              <a:prstGeom prst="triangle">
                <a:avLst>
                  <a:gd fmla="val 50000" name="adj"/>
                </a:avLst>
              </a:prstGeom>
              <a:solidFill>
                <a:srgbClr val="DB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DB0000"/>
                  </a:solidFill>
                </a:endParaRPr>
              </a:p>
            </p:txBody>
          </p:sp>
          <p:sp>
            <p:nvSpPr>
              <p:cNvPr id="174" name="Google Shape;174;g1331ad488c6_0_0"/>
              <p:cNvSpPr/>
              <p:nvPr/>
            </p:nvSpPr>
            <p:spPr>
              <a:xfrm rot="10736130">
                <a:off x="7059382" y="3103903"/>
                <a:ext cx="177631" cy="113725"/>
              </a:xfrm>
              <a:prstGeom prst="triangle">
                <a:avLst>
                  <a:gd fmla="val 50000" name="adj"/>
                </a:avLst>
              </a:prstGeom>
              <a:solidFill>
                <a:srgbClr val="DB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DB0000"/>
                  </a:solidFill>
                </a:endParaRPr>
              </a:p>
            </p:txBody>
          </p:sp>
          <p:sp>
            <p:nvSpPr>
              <p:cNvPr id="175" name="Google Shape;175;g1331ad488c6_0_0"/>
              <p:cNvSpPr/>
              <p:nvPr/>
            </p:nvSpPr>
            <p:spPr>
              <a:xfrm rot="10736130">
                <a:off x="7241368" y="2895317"/>
                <a:ext cx="177631" cy="113725"/>
              </a:xfrm>
              <a:prstGeom prst="triangle">
                <a:avLst>
                  <a:gd fmla="val 50000" name="adj"/>
                </a:avLst>
              </a:prstGeom>
              <a:solidFill>
                <a:srgbClr val="DB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DB0000"/>
                  </a:solidFill>
                </a:endParaRPr>
              </a:p>
            </p:txBody>
          </p:sp>
          <p:sp>
            <p:nvSpPr>
              <p:cNvPr id="176" name="Google Shape;176;g1331ad488c6_0_0"/>
              <p:cNvSpPr/>
              <p:nvPr/>
            </p:nvSpPr>
            <p:spPr>
              <a:xfrm rot="10736130">
                <a:off x="6999069" y="2901718"/>
                <a:ext cx="177631" cy="113725"/>
              </a:xfrm>
              <a:prstGeom prst="triangle">
                <a:avLst>
                  <a:gd fmla="val 50000" name="adj"/>
                </a:avLst>
              </a:prstGeom>
              <a:solidFill>
                <a:srgbClr val="DB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DB0000"/>
                  </a:solidFill>
                </a:endParaRPr>
              </a:p>
            </p:txBody>
          </p:sp>
          <p:sp>
            <p:nvSpPr>
              <p:cNvPr id="177" name="Google Shape;177;g1331ad488c6_0_0"/>
              <p:cNvSpPr/>
              <p:nvPr/>
            </p:nvSpPr>
            <p:spPr>
              <a:xfrm rot="1159872">
                <a:off x="7722996" y="3108269"/>
                <a:ext cx="157690" cy="143363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DB0000"/>
                  </a:solidFill>
                </a:endParaRPr>
              </a:p>
            </p:txBody>
          </p:sp>
          <p:sp>
            <p:nvSpPr>
              <p:cNvPr id="178" name="Google Shape;178;g1331ad488c6_0_0"/>
              <p:cNvSpPr/>
              <p:nvPr/>
            </p:nvSpPr>
            <p:spPr>
              <a:xfrm rot="1159872">
                <a:off x="7733165" y="3328349"/>
                <a:ext cx="157690" cy="143363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DB0000"/>
                  </a:solidFill>
                </a:endParaRPr>
              </a:p>
            </p:txBody>
          </p:sp>
          <p:sp>
            <p:nvSpPr>
              <p:cNvPr id="179" name="Google Shape;179;g1331ad488c6_0_0"/>
              <p:cNvSpPr/>
              <p:nvPr/>
            </p:nvSpPr>
            <p:spPr>
              <a:xfrm rot="1159872">
                <a:off x="7987857" y="3241334"/>
                <a:ext cx="157690" cy="143363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DB0000"/>
                  </a:solidFill>
                </a:endParaRPr>
              </a:p>
            </p:txBody>
          </p:sp>
          <p:sp>
            <p:nvSpPr>
              <p:cNvPr id="180" name="Google Shape;180;g1331ad488c6_0_0"/>
              <p:cNvSpPr/>
              <p:nvPr/>
            </p:nvSpPr>
            <p:spPr>
              <a:xfrm rot="1159872">
                <a:off x="7964874" y="2668187"/>
                <a:ext cx="157690" cy="143363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DB0000"/>
                  </a:solidFill>
                </a:endParaRPr>
              </a:p>
            </p:txBody>
          </p:sp>
          <p:sp>
            <p:nvSpPr>
              <p:cNvPr id="181" name="Google Shape;181;g1331ad488c6_0_0"/>
              <p:cNvSpPr/>
              <p:nvPr/>
            </p:nvSpPr>
            <p:spPr>
              <a:xfrm rot="1159872">
                <a:off x="7832096" y="2884078"/>
                <a:ext cx="157690" cy="143363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DB0000"/>
                  </a:solidFill>
                </a:endParaRPr>
              </a:p>
            </p:txBody>
          </p:sp>
          <p:sp>
            <p:nvSpPr>
              <p:cNvPr id="182" name="Google Shape;182;g1331ad488c6_0_0"/>
              <p:cNvSpPr/>
              <p:nvPr/>
            </p:nvSpPr>
            <p:spPr>
              <a:xfrm rot="1159872">
                <a:off x="8047857" y="3070394"/>
                <a:ext cx="157690" cy="143363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DB0000"/>
                  </a:solidFill>
                </a:endParaRPr>
              </a:p>
            </p:txBody>
          </p:sp>
          <p:sp>
            <p:nvSpPr>
              <p:cNvPr id="183" name="Google Shape;183;g1331ad488c6_0_0"/>
              <p:cNvSpPr/>
              <p:nvPr/>
            </p:nvSpPr>
            <p:spPr>
              <a:xfrm rot="1159872">
                <a:off x="8246012" y="2679113"/>
                <a:ext cx="157690" cy="143363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DB0000"/>
                  </a:solidFill>
                </a:endParaRPr>
              </a:p>
            </p:txBody>
          </p:sp>
          <p:sp>
            <p:nvSpPr>
              <p:cNvPr id="184" name="Google Shape;184;g1331ad488c6_0_0"/>
              <p:cNvSpPr/>
              <p:nvPr/>
            </p:nvSpPr>
            <p:spPr>
              <a:xfrm rot="1159872">
                <a:off x="8004656" y="2868686"/>
                <a:ext cx="157690" cy="143363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DB0000"/>
                  </a:solidFill>
                </a:endParaRPr>
              </a:p>
            </p:txBody>
          </p:sp>
          <p:sp>
            <p:nvSpPr>
              <p:cNvPr id="185" name="Google Shape;185;g1331ad488c6_0_0"/>
              <p:cNvSpPr/>
              <p:nvPr/>
            </p:nvSpPr>
            <p:spPr>
              <a:xfrm rot="1159872">
                <a:off x="8208438" y="2937688"/>
                <a:ext cx="157690" cy="143363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DB0000"/>
                  </a:solidFill>
                </a:endParaRPr>
              </a:p>
            </p:txBody>
          </p:sp>
        </p:grpSp>
        <p:sp>
          <p:nvSpPr>
            <p:cNvPr id="186" name="Google Shape;186;g1331ad488c6_0_0"/>
            <p:cNvSpPr txBox="1"/>
            <p:nvPr/>
          </p:nvSpPr>
          <p:spPr>
            <a:xfrm>
              <a:off x="8120475" y="3965550"/>
              <a:ext cx="34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x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" name="Google Shape;187;g1331ad488c6_0_0"/>
            <p:cNvSpPr txBox="1"/>
            <p:nvPr/>
          </p:nvSpPr>
          <p:spPr>
            <a:xfrm>
              <a:off x="6357850" y="2072575"/>
              <a:ext cx="34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y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" name="Google Shape;188;g1331ad488c6_0_0"/>
            <p:cNvSpPr txBox="1"/>
            <p:nvPr/>
          </p:nvSpPr>
          <p:spPr>
            <a:xfrm>
              <a:off x="7518900" y="4284700"/>
              <a:ext cx="65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SVM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>
            <p:ph type="title"/>
          </p:nvPr>
        </p:nvSpPr>
        <p:spPr>
          <a:xfrm>
            <a:off x="226525" y="340325"/>
            <a:ext cx="7069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00">
                <a:solidFill>
                  <a:schemeClr val="dk1"/>
                </a:solidFill>
              </a:rPr>
              <a:t>A NOVEL CNN + SUPPORT VECTOR MACHINE(SVM) APPROACH FOR ACTION RECOGNITION IN VIDEOS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94" name="Google Shape;194;p11"/>
          <p:cNvSpPr/>
          <p:nvPr/>
        </p:nvSpPr>
        <p:spPr>
          <a:xfrm>
            <a:off x="489900" y="2698525"/>
            <a:ext cx="483300" cy="1160400"/>
          </a:xfrm>
          <a:prstGeom prst="roundRect">
            <a:avLst>
              <a:gd fmla="val 16667" name="adj"/>
            </a:avLst>
          </a:prstGeom>
          <a:solidFill>
            <a:srgbClr val="FFC00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1"/>
          <p:cNvSpPr/>
          <p:nvPr/>
        </p:nvSpPr>
        <p:spPr>
          <a:xfrm>
            <a:off x="1290125" y="2292900"/>
            <a:ext cx="3108600" cy="2414700"/>
          </a:xfrm>
          <a:prstGeom prst="roundRect">
            <a:avLst>
              <a:gd fmla="val 2012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1"/>
          <p:cNvSpPr/>
          <p:nvPr/>
        </p:nvSpPr>
        <p:spPr>
          <a:xfrm>
            <a:off x="4770925" y="2308200"/>
            <a:ext cx="2707800" cy="2414700"/>
          </a:xfrm>
          <a:prstGeom prst="roundRect">
            <a:avLst>
              <a:gd fmla="val 0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" name="Google Shape;197;p11"/>
          <p:cNvGrpSpPr/>
          <p:nvPr/>
        </p:nvGrpSpPr>
        <p:grpSpPr>
          <a:xfrm>
            <a:off x="1787825" y="2448431"/>
            <a:ext cx="786396" cy="1812994"/>
            <a:chOff x="1616075" y="536531"/>
            <a:chExt cx="786396" cy="1812994"/>
          </a:xfrm>
        </p:grpSpPr>
        <p:sp>
          <p:nvSpPr>
            <p:cNvPr id="198" name="Google Shape;198;p11"/>
            <p:cNvSpPr/>
            <p:nvPr/>
          </p:nvSpPr>
          <p:spPr>
            <a:xfrm>
              <a:off x="1616075" y="536531"/>
              <a:ext cx="482700" cy="16413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1691999" y="579455"/>
              <a:ext cx="482700" cy="16413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1767923" y="622378"/>
              <a:ext cx="482700" cy="16413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1843847" y="665301"/>
              <a:ext cx="482700" cy="16413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1919771" y="708225"/>
              <a:ext cx="482700" cy="16413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11"/>
          <p:cNvGrpSpPr/>
          <p:nvPr/>
        </p:nvGrpSpPr>
        <p:grpSpPr>
          <a:xfrm>
            <a:off x="3361288" y="2927163"/>
            <a:ext cx="483319" cy="1160316"/>
            <a:chOff x="1616075" y="536531"/>
            <a:chExt cx="786396" cy="1812994"/>
          </a:xfrm>
        </p:grpSpPr>
        <p:sp>
          <p:nvSpPr>
            <p:cNvPr id="204" name="Google Shape;204;p11"/>
            <p:cNvSpPr/>
            <p:nvPr/>
          </p:nvSpPr>
          <p:spPr>
            <a:xfrm>
              <a:off x="1616075" y="536531"/>
              <a:ext cx="482700" cy="1641300"/>
            </a:xfrm>
            <a:prstGeom prst="roundRect">
              <a:avLst>
                <a:gd fmla="val 16667" name="adj"/>
              </a:avLst>
            </a:prstGeom>
            <a:solidFill>
              <a:srgbClr val="DB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1691999" y="579455"/>
              <a:ext cx="482700" cy="1641300"/>
            </a:xfrm>
            <a:prstGeom prst="roundRect">
              <a:avLst>
                <a:gd fmla="val 16667" name="adj"/>
              </a:avLst>
            </a:prstGeom>
            <a:solidFill>
              <a:srgbClr val="DB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1767923" y="622378"/>
              <a:ext cx="482700" cy="1641300"/>
            </a:xfrm>
            <a:prstGeom prst="roundRect">
              <a:avLst>
                <a:gd fmla="val 16667" name="adj"/>
              </a:avLst>
            </a:prstGeom>
            <a:solidFill>
              <a:srgbClr val="DB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1843847" y="665301"/>
              <a:ext cx="482700" cy="1641300"/>
            </a:xfrm>
            <a:prstGeom prst="roundRect">
              <a:avLst>
                <a:gd fmla="val 16667" name="adj"/>
              </a:avLst>
            </a:prstGeom>
            <a:solidFill>
              <a:srgbClr val="DB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1919771" y="708225"/>
              <a:ext cx="482700" cy="1641300"/>
            </a:xfrm>
            <a:prstGeom prst="roundRect">
              <a:avLst>
                <a:gd fmla="val 16667" name="adj"/>
              </a:avLst>
            </a:prstGeom>
            <a:solidFill>
              <a:srgbClr val="DB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5481325" y="3038125"/>
            <a:ext cx="1229400" cy="10908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SVM</a:t>
            </a:r>
            <a:endParaRPr/>
          </a:p>
        </p:txBody>
      </p:sp>
      <p:sp>
        <p:nvSpPr>
          <p:cNvPr id="210" name="Google Shape;210;p11"/>
          <p:cNvSpPr/>
          <p:nvPr/>
        </p:nvSpPr>
        <p:spPr>
          <a:xfrm>
            <a:off x="7941150" y="3246425"/>
            <a:ext cx="704400" cy="6906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1"/>
          <p:cNvSpPr txBox="1"/>
          <p:nvPr/>
        </p:nvSpPr>
        <p:spPr>
          <a:xfrm>
            <a:off x="311225" y="3908050"/>
            <a:ext cx="78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nput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Sequence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11"/>
          <p:cNvSpPr txBox="1"/>
          <p:nvPr/>
        </p:nvSpPr>
        <p:spPr>
          <a:xfrm>
            <a:off x="1290125" y="4337625"/>
            <a:ext cx="202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"/>
                <a:ea typeface="Roboto"/>
                <a:cs typeface="Roboto"/>
                <a:sym typeface="Roboto"/>
              </a:rPr>
              <a:t>CNN with different filter size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11"/>
          <p:cNvSpPr txBox="1"/>
          <p:nvPr/>
        </p:nvSpPr>
        <p:spPr>
          <a:xfrm>
            <a:off x="7852075" y="3881350"/>
            <a:ext cx="9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11"/>
          <p:cNvSpPr txBox="1"/>
          <p:nvPr/>
        </p:nvSpPr>
        <p:spPr>
          <a:xfrm>
            <a:off x="2981675" y="4087475"/>
            <a:ext cx="122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Max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5" name="Google Shape;215;p11"/>
          <p:cNvCxnSpPr>
            <a:stCxn id="194" idx="3"/>
            <a:endCxn id="198" idx="1"/>
          </p:cNvCxnSpPr>
          <p:nvPr/>
        </p:nvCxnSpPr>
        <p:spPr>
          <a:xfrm flipH="1" rot="10800000">
            <a:off x="973200" y="3269125"/>
            <a:ext cx="814500" cy="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11"/>
          <p:cNvCxnSpPr>
            <a:stCxn id="202" idx="3"/>
            <a:endCxn id="205" idx="1"/>
          </p:cNvCxnSpPr>
          <p:nvPr/>
        </p:nvCxnSpPr>
        <p:spPr>
          <a:xfrm>
            <a:off x="2574221" y="3440775"/>
            <a:ext cx="833700" cy="3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11"/>
          <p:cNvCxnSpPr>
            <a:stCxn id="208" idx="3"/>
            <a:endCxn id="209" idx="1"/>
          </p:cNvCxnSpPr>
          <p:nvPr/>
        </p:nvCxnSpPr>
        <p:spPr>
          <a:xfrm>
            <a:off x="3844607" y="3562262"/>
            <a:ext cx="1636800" cy="2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11"/>
          <p:cNvCxnSpPr>
            <a:stCxn id="209" idx="3"/>
            <a:endCxn id="210" idx="2"/>
          </p:cNvCxnSpPr>
          <p:nvPr/>
        </p:nvCxnSpPr>
        <p:spPr>
          <a:xfrm>
            <a:off x="6710725" y="3583525"/>
            <a:ext cx="1230300" cy="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"/>
          <p:cNvSpPr txBox="1"/>
          <p:nvPr>
            <p:ph type="title"/>
          </p:nvPr>
        </p:nvSpPr>
        <p:spPr>
          <a:xfrm>
            <a:off x="311700" y="1052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000"/>
              <a:t>The LAYERS OF FINAL CNN + SVM MODEL</a:t>
            </a:r>
            <a:endParaRPr b="1" sz="2000"/>
          </a:p>
        </p:txBody>
      </p:sp>
      <p:pic>
        <p:nvPicPr>
          <p:cNvPr id="224" name="Google Shape;22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800" y="1616525"/>
            <a:ext cx="3784500" cy="3247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13"/>
          <p:cNvGrpSpPr/>
          <p:nvPr/>
        </p:nvGrpSpPr>
        <p:grpSpPr>
          <a:xfrm>
            <a:off x="2224305" y="1051319"/>
            <a:ext cx="4907537" cy="3755472"/>
            <a:chOff x="2224300" y="1361651"/>
            <a:chExt cx="4907537" cy="3445071"/>
          </a:xfrm>
        </p:grpSpPr>
        <p:sp>
          <p:nvSpPr>
            <p:cNvPr id="226" name="Google Shape;226;p13"/>
            <p:cNvSpPr/>
            <p:nvPr/>
          </p:nvSpPr>
          <p:spPr>
            <a:xfrm>
              <a:off x="2224300" y="1361651"/>
              <a:ext cx="4784210" cy="3445071"/>
            </a:xfrm>
            <a:custGeom>
              <a:rect b="b" l="l" r="r" t="t"/>
              <a:pathLst>
                <a:path extrusionOk="0" h="150835" w="193360">
                  <a:moveTo>
                    <a:pt x="6219" y="131497"/>
                  </a:moveTo>
                  <a:lnTo>
                    <a:pt x="6219" y="143100"/>
                  </a:lnTo>
                  <a:lnTo>
                    <a:pt x="95550" y="143652"/>
                  </a:lnTo>
                  <a:lnTo>
                    <a:pt x="96114" y="0"/>
                  </a:lnTo>
                  <a:lnTo>
                    <a:pt x="193360" y="0"/>
                  </a:lnTo>
                  <a:lnTo>
                    <a:pt x="192734" y="31362"/>
                  </a:lnTo>
                  <a:lnTo>
                    <a:pt x="185951" y="29101"/>
                  </a:lnTo>
                  <a:lnTo>
                    <a:pt x="186403" y="5136"/>
                  </a:lnTo>
                  <a:lnTo>
                    <a:pt x="104030" y="6078"/>
                  </a:lnTo>
                  <a:lnTo>
                    <a:pt x="104030" y="150835"/>
                  </a:lnTo>
                  <a:lnTo>
                    <a:pt x="0" y="150835"/>
                  </a:lnTo>
                  <a:lnTo>
                    <a:pt x="0" y="13204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27" name="Google Shape;227;p13"/>
            <p:cNvSpPr/>
            <p:nvPr/>
          </p:nvSpPr>
          <p:spPr>
            <a:xfrm>
              <a:off x="6724137" y="1896856"/>
              <a:ext cx="407700" cy="3177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8" name="Google Shape;22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900" y="925475"/>
            <a:ext cx="4300124" cy="34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000"/>
              <a:t>DIFFERENCE BETWEEN SVM AND LSTM AS CLASSIFIER</a:t>
            </a:r>
            <a:endParaRPr b="1" sz="2000"/>
          </a:p>
        </p:txBody>
      </p:sp>
      <p:sp>
        <p:nvSpPr>
          <p:cNvPr id="234" name="Google Shape;234;p12"/>
          <p:cNvSpPr txBox="1"/>
          <p:nvPr>
            <p:ph idx="2" type="body"/>
          </p:nvPr>
        </p:nvSpPr>
        <p:spPr>
          <a:xfrm>
            <a:off x="429575" y="1229975"/>
            <a:ext cx="8402700" cy="21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Structure:</a:t>
            </a: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SVM possesses a number of parameters that increase linearly with the linear increase in the size of the input. LSTM, on the other hand, doesn’t.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Required of Training Data: </a:t>
            </a: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Support vector machines effectively use only a subset of a dataset as training data. Which reduces the </a:t>
            </a: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training</a:t>
            </a: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data, in turn, LSTM requires huge training dataset.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Training</a:t>
            </a:r>
            <a:r>
              <a:rPr b="1" lang="en-GB" sz="135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time for Algorithm: </a:t>
            </a: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SVMs are generally very fast to train, while lstm is slow.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"/>
          <p:cNvSpPr txBox="1"/>
          <p:nvPr>
            <p:ph type="title"/>
          </p:nvPr>
        </p:nvSpPr>
        <p:spPr>
          <a:xfrm>
            <a:off x="413425" y="1948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000"/>
              <a:t>RESULT AND ANALYSIS</a:t>
            </a:r>
            <a:endParaRPr b="1" sz="2000"/>
          </a:p>
        </p:txBody>
      </p:sp>
      <p:sp>
        <p:nvSpPr>
          <p:cNvPr id="240" name="Google Shape;240;p14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Accuracy - 0.8834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Loss - 0.9492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Precision_Score - [0.83333333, 0.98181818, 0.98076923, 0.75609756, 0.82051282, 0.88372093, 0.96551724, 0.65217391, 1. , 0.83333333]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Recall_Score - [0.95744681, 0.91525424, 0.83606557, 0.83783784, 0.91428571, 0.88372093, 0.93333333, 0.75 , 0.88235294, 0.83333333]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F1_Score - [0.89108911, 0.94736842, 0.90265487, 0.79487179, 0.86486486, 0.9047619 , 0.94915254, 0.69767442, 0.9375 , 0.83333333] </a:t>
            </a:r>
            <a:endParaRPr/>
          </a:p>
        </p:txBody>
      </p:sp>
      <p:pic>
        <p:nvPicPr>
          <p:cNvPr id="241" name="Google Shape;241;p14" title="Points scor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425" y="802600"/>
            <a:ext cx="8207001" cy="41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"/>
          <p:cNvSpPr txBox="1"/>
          <p:nvPr>
            <p:ph type="title"/>
          </p:nvPr>
        </p:nvSpPr>
        <p:spPr>
          <a:xfrm>
            <a:off x="311700" y="750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000"/>
              <a:t>CONFUSION MATRIX OF OUR PROPOSED MODEL</a:t>
            </a:r>
            <a:endParaRPr b="1" sz="2000"/>
          </a:p>
        </p:txBody>
      </p:sp>
      <p:pic>
        <p:nvPicPr>
          <p:cNvPr id="247" name="Google Shape;24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450" y="586125"/>
            <a:ext cx="8691849" cy="44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 txBox="1"/>
          <p:nvPr>
            <p:ph type="title"/>
          </p:nvPr>
        </p:nvSpPr>
        <p:spPr>
          <a:xfrm>
            <a:off x="0" y="0"/>
            <a:ext cx="91440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000"/>
              <a:t>PERFORMANCE EVALUATION OF THE PROPOSED METHOD WITH OTHER METHODS BASED ON SPLIT RATIO.</a:t>
            </a:r>
            <a:endParaRPr b="1" sz="2000"/>
          </a:p>
        </p:txBody>
      </p:sp>
      <p:sp>
        <p:nvSpPr>
          <p:cNvPr id="253" name="Google Shape;253;p16"/>
          <p:cNvSpPr txBox="1"/>
          <p:nvPr/>
        </p:nvSpPr>
        <p:spPr>
          <a:xfrm>
            <a:off x="478475" y="1076550"/>
            <a:ext cx="8421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" name="Google Shape;254;p16" title="Points scor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02600"/>
            <a:ext cx="9144000" cy="42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/>
          <p:nvPr>
            <p:ph type="title"/>
          </p:nvPr>
        </p:nvSpPr>
        <p:spPr>
          <a:xfrm>
            <a:off x="311700" y="3598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000"/>
              <a:t>PREDICTED </a:t>
            </a:r>
            <a:r>
              <a:rPr b="1" lang="en-GB" sz="2000"/>
              <a:t>OUTPUT GENERATED</a:t>
            </a:r>
            <a:endParaRPr b="1" sz="2000"/>
          </a:p>
        </p:txBody>
      </p:sp>
      <p:pic>
        <p:nvPicPr>
          <p:cNvPr id="260" name="Google Shape;26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13050"/>
            <a:ext cx="3348050" cy="38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6125" y="1213050"/>
            <a:ext cx="3143250" cy="38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0075" y="1213050"/>
            <a:ext cx="2973925" cy="38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"/>
          <p:cNvSpPr txBox="1"/>
          <p:nvPr>
            <p:ph type="title"/>
          </p:nvPr>
        </p:nvSpPr>
        <p:spPr>
          <a:xfrm>
            <a:off x="623400" y="66012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000"/>
              <a:t>APPLICATION OF PROPOSED WORK</a:t>
            </a:r>
            <a:endParaRPr b="1" sz="2000"/>
          </a:p>
        </p:txBody>
      </p:sp>
      <p:sp>
        <p:nvSpPr>
          <p:cNvPr id="268" name="Google Shape;268;p18"/>
          <p:cNvSpPr txBox="1"/>
          <p:nvPr/>
        </p:nvSpPr>
        <p:spPr>
          <a:xfrm>
            <a:off x="406675" y="1267925"/>
            <a:ext cx="5154900" cy="3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➢"/>
            </a:pPr>
            <a:r>
              <a:rPr b="0" i="0" lang="en-GB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 our Model we have taken some music related classes where we can identify what instrument the person is playing or trying to play.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➢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applications range from surveillance in Industry line, online interview for job aspirants or may be Cheating on the Seat of The Examination.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➢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presented work is a part of a surveillance system for remote online based Interview systems to facilitate recruiters.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5375" y="1496525"/>
            <a:ext cx="3542425" cy="28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792200" y="897500"/>
            <a:ext cx="79554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edium"/>
              <a:buChar char="➢"/>
            </a:pPr>
            <a:r>
              <a:rPr b="0" i="0" lang="en-GB" sz="16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Introduction</a:t>
            </a:r>
            <a:endParaRPr b="0" i="0" sz="16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edium"/>
              <a:buChar char="➢"/>
            </a:pPr>
            <a:r>
              <a:rPr b="0" i="0" lang="en-GB" sz="16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Literature survey</a:t>
            </a:r>
            <a:endParaRPr b="0" i="0" sz="16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edium"/>
              <a:buChar char="➢"/>
            </a:pPr>
            <a:r>
              <a:rPr b="0" i="0" lang="en-GB" sz="16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Proposed Work</a:t>
            </a:r>
            <a:endParaRPr b="0" i="0" sz="16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edium"/>
              <a:buChar char="➢"/>
            </a:pPr>
            <a:r>
              <a:rPr b="0" i="0" lang="en-GB" sz="16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 Proposed Convolution Neural Network with LSTM model </a:t>
            </a:r>
            <a:endParaRPr b="0" i="0" sz="16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edium"/>
              <a:buChar char="➢"/>
            </a:pPr>
            <a:r>
              <a:rPr b="0" i="0" lang="en-GB" sz="16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 Novel framework using CNN with Support Vector Machine( SVM) </a:t>
            </a:r>
            <a:endParaRPr b="0" i="0" sz="16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edium"/>
              <a:buChar char="➢"/>
            </a:pPr>
            <a:r>
              <a:rPr b="0" i="0" lang="en-GB" sz="16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Model Investigation </a:t>
            </a:r>
            <a:endParaRPr b="0" i="0" sz="16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edium"/>
              <a:buChar char="➢"/>
            </a:pPr>
            <a:r>
              <a:rPr b="0" i="0" lang="en-GB" sz="16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Comparative analysis</a:t>
            </a:r>
            <a:endParaRPr b="0" i="0" sz="16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edium"/>
              <a:buChar char="➢"/>
            </a:pPr>
            <a:r>
              <a:rPr b="0" i="0" lang="en-GB" sz="16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It’s applications and output</a:t>
            </a:r>
            <a:endParaRPr b="0" i="0" sz="16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edium"/>
              <a:buChar char="➢"/>
            </a:pPr>
            <a:r>
              <a:rPr b="0" i="0" lang="en-GB" sz="16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Conclusion</a:t>
            </a:r>
            <a:endParaRPr b="0" i="0" sz="16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185175" y="379675"/>
            <a:ext cx="662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CONTENTS</a:t>
            </a:r>
            <a:endParaRPr b="1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"/>
          <p:cNvSpPr txBox="1"/>
          <p:nvPr>
            <p:ph type="title"/>
          </p:nvPr>
        </p:nvSpPr>
        <p:spPr>
          <a:xfrm>
            <a:off x="553350" y="4675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000"/>
              <a:t>CONCLUSION </a:t>
            </a:r>
            <a:endParaRPr b="1" sz="2000"/>
          </a:p>
        </p:txBody>
      </p:sp>
      <p:sp>
        <p:nvSpPr>
          <p:cNvPr id="275" name="Google Shape;275;p19"/>
          <p:cNvSpPr txBox="1"/>
          <p:nvPr/>
        </p:nvSpPr>
        <p:spPr>
          <a:xfrm>
            <a:off x="370800" y="1208125"/>
            <a:ext cx="8385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➢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carried out a brief study of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Hybride CNN-SVM Model for Action Recognition from videos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proposed some experiments on it.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➢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took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UCF101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dataset and with the 10 classes/categories.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➢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Preprocessed the dataset and took out the features from the series of images using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CNN.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➢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Splitted the dataset into various split ratio like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60:40 , 70:30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80:</a:t>
            </a:r>
            <a:r>
              <a:rPr b="1" lang="en-GB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➢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the Classification of actions we used LSTM and gained an accuracy of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78.9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%  with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70:30(standard split ratio).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➢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Furthermore, for better classification we moved to CNN with Support Vector Machine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(our Proposed model)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from LSTM with an accuracy of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88.34 %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000"/>
              <a:t>FUTURE SCOPE</a:t>
            </a:r>
            <a:endParaRPr b="1" sz="2000"/>
          </a:p>
        </p:txBody>
      </p:sp>
      <p:sp>
        <p:nvSpPr>
          <p:cNvPr id="281" name="Google Shape;281;p20"/>
          <p:cNvSpPr txBox="1"/>
          <p:nvPr/>
        </p:nvSpPr>
        <p:spPr>
          <a:xfrm>
            <a:off x="311700" y="1291850"/>
            <a:ext cx="824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Action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Recognition is an important problem in computer vision. AR is the basis for many applications such as video surveillance, health care, and human-computer interaction. Methodologies and technologies have made tremendous development in the past decades and have kept developing up to date. However, challenges still exist when facing realistic sceneries.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/>
          <p:nvPr>
            <p:ph type="title"/>
          </p:nvPr>
        </p:nvSpPr>
        <p:spPr>
          <a:xfrm>
            <a:off x="299725" y="0"/>
            <a:ext cx="17571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000"/>
              <a:t>REFERENCE</a:t>
            </a:r>
            <a:endParaRPr b="1" sz="2000"/>
          </a:p>
        </p:txBody>
      </p:sp>
      <p:sp>
        <p:nvSpPr>
          <p:cNvPr id="287" name="Google Shape;287;p21"/>
          <p:cNvSpPr txBox="1"/>
          <p:nvPr/>
        </p:nvSpPr>
        <p:spPr>
          <a:xfrm>
            <a:off x="251175" y="633950"/>
            <a:ext cx="86679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[1] S.Sadanand and J.Corso,“Action bank: A high-level representation of activity in Video,” IEEE Computer Society Conference on Computer Vision and Pattern Recognition ,pp. 1234-1241. 2012.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[2] Shuiwang Ji, Wei Xu, Ming Yang, and Kai Yu ,“3D convolution neural networks for human action recognition”, IEEE Transactions On Pattern Analysis And Machine Intelligence , vol. 35, no. 1,pp. 221-231, 2013.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[3] Meng Li, Howard Leung, and Hubert P. H. Shum,“Human action recognition via skeletal an depth based feature fusion,”Proceedings of the 9Th International Conference on Motion in Games,pp.123-132, 2016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[4] 1 Jeevan J.Deshmukh, 2Nita S.Patil, 3Dr.Sudhir D.Savarkar 1Student, 2 Assistant Professor, 3Professor of the IEEE, ISSN: 2321-9939.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[5] Yuanyuan Huang, Haomiao Yang,and Ping Huang, “Action recognition using hog features in different resolution video sequences,” International Conference on Computer Distributed Control and Intelligent Environmental Monitoring, 2012.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[6] Heng Wang, Alexander Klaser, Cordelia Schmid,and Cheng-Lin Liu,“Dense trajectories and motion boundary descriptors for action recognition,”International journal of computer vision,pp.60-79,2013.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[7] Jilin Communications Polytechnic, Changchun, pp.117-126.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[8] TamV.Nguyen et al.,“Spatial-Temporal Attention-Aware Pooling for Action Recognition,” IEEE Transactions On Circuits And Systems For Video Technology, vol. 25, no. 1,pp.77-86, 2015.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"/>
          <p:cNvSpPr txBox="1"/>
          <p:nvPr/>
        </p:nvSpPr>
        <p:spPr>
          <a:xfrm>
            <a:off x="412125" y="1975850"/>
            <a:ext cx="8111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-GB" sz="3800" u="none" cap="none" strike="noStrike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Thank you !</a:t>
            </a:r>
            <a:endParaRPr b="0" i="0" sz="3800" u="none" cap="none" strike="noStrike">
              <a:solidFill>
                <a:srgbClr val="000000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latin typeface="Merriweather"/>
                <a:ea typeface="Merriweather"/>
                <a:cs typeface="Merriweather"/>
                <a:sym typeface="Merriweather"/>
              </a:rPr>
              <a:t>INTRODUCTION</a:t>
            </a:r>
            <a:endParaRPr b="1" sz="2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1" name="Google Shape;101;p3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18"/>
              <a:buNone/>
            </a:pPr>
            <a:r>
              <a:rPr lang="en-GB"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Action recognition is the task of identifying an action in a video by Neural Network or Artificial Intelligence model.</a:t>
            </a:r>
            <a:endParaRPr sz="14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0832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Medium"/>
              <a:buChar char="➢"/>
            </a:pPr>
            <a:r>
              <a:rPr lang="en-GB"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Goal: To train a Artificial Intelligent Model that can analyze a video and able to predict what action is taking place with efficiently and good accuracy.</a:t>
            </a:r>
            <a:endParaRPr sz="14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1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1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1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1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118"/>
              <a:buNone/>
            </a:pPr>
            <a:r>
              <a:t/>
            </a:r>
            <a:endParaRPr/>
          </a:p>
        </p:txBody>
      </p:sp>
      <p:grpSp>
        <p:nvGrpSpPr>
          <p:cNvPr id="102" name="Google Shape;102;p3"/>
          <p:cNvGrpSpPr/>
          <p:nvPr/>
        </p:nvGrpSpPr>
        <p:grpSpPr>
          <a:xfrm>
            <a:off x="625988" y="2915450"/>
            <a:ext cx="7892038" cy="980700"/>
            <a:chOff x="546975" y="3677025"/>
            <a:chExt cx="7892038" cy="980700"/>
          </a:xfrm>
        </p:grpSpPr>
        <p:sp>
          <p:nvSpPr>
            <p:cNvPr id="103" name="Google Shape;103;p3"/>
            <p:cNvSpPr/>
            <p:nvPr/>
          </p:nvSpPr>
          <p:spPr>
            <a:xfrm>
              <a:off x="546975" y="3747325"/>
              <a:ext cx="2044800" cy="8514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47625" endA="0" endPos="33000" fadeDir="5400012" kx="0" rotWithShape="0" algn="bl" stA="69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Input Video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3285450" y="3677025"/>
              <a:ext cx="2007600" cy="980700"/>
            </a:xfrm>
            <a:prstGeom prst="bevel">
              <a:avLst>
                <a:gd fmla="val 12500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MODEL</a:t>
              </a:r>
              <a:endParaRPr b="1" i="1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6345013" y="3704725"/>
              <a:ext cx="2094000" cy="8514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Prediction, eg: Playing Guitar, Playing Violin.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640975" y="4012075"/>
              <a:ext cx="510600" cy="236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5563725" y="4012075"/>
              <a:ext cx="510600" cy="236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>
            <p:ph idx="4294967295" type="title"/>
          </p:nvPr>
        </p:nvSpPr>
        <p:spPr>
          <a:xfrm>
            <a:off x="623400" y="44452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0588"/>
              <a:buFont typeface="Arial"/>
              <a:buNone/>
            </a:pPr>
            <a:r>
              <a:rPr b="1" lang="en-GB" sz="2266"/>
              <a:t>LITERATURE SURVEY</a:t>
            </a:r>
            <a:endParaRPr b="1" sz="3666"/>
          </a:p>
        </p:txBody>
      </p:sp>
      <p:sp>
        <p:nvSpPr>
          <p:cNvPr id="113" name="Google Shape;113;p4"/>
          <p:cNvSpPr txBox="1"/>
          <p:nvPr/>
        </p:nvSpPr>
        <p:spPr>
          <a:xfrm>
            <a:off x="1024100" y="1380800"/>
            <a:ext cx="66279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[1] The author developed a deep convolutional network armature for detecting mortal conduct in videos by using the action bank features of the UCF50 database.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the author established 3D CNN models for action recognition .These models develop features from both spatial and temporal measurements by performing 3D convolutions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[3] The author analyzes mortal action recognition as being a grueling task due to both the spatial and temporal confines of the action data.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GB" sz="2000"/>
              <a:t>PROPOSED MODEL</a:t>
            </a:r>
            <a:endParaRPr b="1" sz="2000"/>
          </a:p>
        </p:txBody>
      </p:sp>
      <p:sp>
        <p:nvSpPr>
          <p:cNvPr id="119" name="Google Shape;119;p5"/>
          <p:cNvSpPr txBox="1"/>
          <p:nvPr>
            <p:ph idx="4294967295" type="body"/>
          </p:nvPr>
        </p:nvSpPr>
        <p:spPr>
          <a:xfrm>
            <a:off x="119200" y="894073"/>
            <a:ext cx="85206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CNN(</a:t>
            </a:r>
            <a:r>
              <a:rPr lang="en-GB" sz="1400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</a:t>
            </a: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) + LSTM (Long Short Term Memory)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CNN(Convolutional Neural Network) + SVM(Support Vector Machine).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5"/>
          <p:cNvSpPr txBox="1"/>
          <p:nvPr>
            <p:ph type="title"/>
          </p:nvPr>
        </p:nvSpPr>
        <p:spPr>
          <a:xfrm>
            <a:off x="311700" y="3396850"/>
            <a:ext cx="8520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GB" sz="2000"/>
              <a:t>Dataset</a:t>
            </a:r>
            <a:endParaRPr b="1" sz="2000"/>
          </a:p>
        </p:txBody>
      </p:sp>
      <p:sp>
        <p:nvSpPr>
          <p:cNvPr id="121" name="Google Shape;121;p5"/>
          <p:cNvSpPr txBox="1"/>
          <p:nvPr>
            <p:ph idx="4294967295" type="body"/>
          </p:nvPr>
        </p:nvSpPr>
        <p:spPr>
          <a:xfrm>
            <a:off x="311700" y="3943350"/>
            <a:ext cx="26553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GB" sz="1400">
                <a:latin typeface="Roboto Medium"/>
                <a:ea typeface="Roboto Medium"/>
                <a:cs typeface="Roboto Medium"/>
                <a:sym typeface="Roboto Medium"/>
              </a:rPr>
              <a:t>UCF-101</a:t>
            </a:r>
            <a:endParaRPr sz="1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2" name="Google Shape;122;p5"/>
          <p:cNvSpPr txBox="1"/>
          <p:nvPr/>
        </p:nvSpPr>
        <p:spPr>
          <a:xfrm>
            <a:off x="311700" y="1859499"/>
            <a:ext cx="33969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Libraries</a:t>
            </a:r>
            <a:endParaRPr b="1"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0" i="0" lang="en-GB" sz="17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Keras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Tensorflow</a:t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/>
          <p:nvPr>
            <p:ph type="title"/>
          </p:nvPr>
        </p:nvSpPr>
        <p:spPr>
          <a:xfrm>
            <a:off x="97250" y="158075"/>
            <a:ext cx="41709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882"/>
              <a:buFont typeface="Arial"/>
              <a:buNone/>
            </a:pPr>
            <a:r>
              <a:rPr b="1" lang="en-GB" sz="3144"/>
              <a:t>DATASET CLASSES </a:t>
            </a:r>
            <a:endParaRPr b="1" sz="3144"/>
          </a:p>
        </p:txBody>
      </p:sp>
      <p:sp>
        <p:nvSpPr>
          <p:cNvPr id="128" name="Google Shape;128;p6"/>
          <p:cNvSpPr txBox="1"/>
          <p:nvPr/>
        </p:nvSpPr>
        <p:spPr>
          <a:xfrm>
            <a:off x="4921350" y="264975"/>
            <a:ext cx="37818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edium"/>
              <a:buChar char="➢"/>
            </a:pPr>
            <a:r>
              <a:rPr b="0" i="0" lang="en-GB" sz="1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UCF101 dataset is an extension of UCF50.</a:t>
            </a:r>
            <a:endParaRPr b="0" i="0" sz="14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edium"/>
              <a:buChar char="➢"/>
            </a:pPr>
            <a:r>
              <a:rPr b="0" i="0" lang="en-GB" sz="1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Categories of UCF101.</a:t>
            </a:r>
            <a:endParaRPr b="0" i="0" sz="14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edium"/>
              <a:buChar char="➢"/>
            </a:pPr>
            <a:r>
              <a:rPr b="0" i="0" lang="en-GB" sz="1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Total video hours of Dataset .</a:t>
            </a:r>
            <a:endParaRPr b="0" i="0" sz="14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edium"/>
              <a:buChar char="➢"/>
            </a:pPr>
            <a:r>
              <a:rPr b="0" i="0" lang="en-GB" sz="1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FPS &amp; resolution of the videos. </a:t>
            </a:r>
            <a:endParaRPr b="0" i="0" sz="14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edium"/>
              <a:buChar char="➢"/>
            </a:pPr>
            <a:r>
              <a:rPr b="0" i="0" lang="en-GB" sz="1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Playing Cello, Playing Guitar Playing Dhol, Playing Flute, Playing Piano, Playing Sitar, Playing Tabla' Playing Violin</a:t>
            </a:r>
            <a:r>
              <a:rPr lang="en-GB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b="0" i="0" lang="en-GB" sz="1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Playing Daf, Drumming</a:t>
            </a:r>
            <a:endParaRPr b="0" i="0" sz="14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50" y="980850"/>
            <a:ext cx="4474751" cy="36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/>
          <p:nvPr>
            <p:ph type="title"/>
          </p:nvPr>
        </p:nvSpPr>
        <p:spPr>
          <a:xfrm>
            <a:off x="405100" y="109425"/>
            <a:ext cx="40452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000"/>
              <a:t>PREPROCESS OF DATA</a:t>
            </a:r>
            <a:endParaRPr b="1" sz="2000"/>
          </a:p>
        </p:txBody>
      </p:sp>
      <p:sp>
        <p:nvSpPr>
          <p:cNvPr id="135" name="Google Shape;135;p7"/>
          <p:cNvSpPr txBox="1"/>
          <p:nvPr>
            <p:ph idx="2" type="body"/>
          </p:nvPr>
        </p:nvSpPr>
        <p:spPr>
          <a:xfrm>
            <a:off x="4939500" y="2152250"/>
            <a:ext cx="3837000" cy="14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Frame Extraction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Data normalization</a:t>
            </a:r>
            <a:endParaRPr/>
          </a:p>
        </p:txBody>
      </p:sp>
      <p:sp>
        <p:nvSpPr>
          <p:cNvPr id="136" name="Google Shape;136;p7"/>
          <p:cNvSpPr txBox="1"/>
          <p:nvPr/>
        </p:nvSpPr>
        <p:spPr>
          <a:xfrm>
            <a:off x="366700" y="641025"/>
            <a:ext cx="4122000" cy="4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➢"/>
            </a:pPr>
            <a:r>
              <a:rPr b="0" i="0" lang="en-GB" sz="14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We resize the frames of the videos to a fixed width and height.</a:t>
            </a:r>
            <a:endParaRPr b="0" i="0" sz="14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➢"/>
            </a:pPr>
            <a:r>
              <a:rPr b="0" i="0" lang="en-GB" sz="14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reduce the computations and normalize the data to range.</a:t>
            </a:r>
            <a:endParaRPr b="0" i="0" sz="14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➢"/>
            </a:pPr>
            <a:r>
              <a:rPr b="0" i="0" lang="en-GB" sz="14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range will be [0-1] by dividing the pixel values with 255, which makes convergence faster while training the network.</a:t>
            </a:r>
            <a:endParaRPr b="0" i="0" sz="14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➢"/>
            </a:pPr>
            <a:r>
              <a:rPr lang="en-GB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We have taken the</a:t>
            </a:r>
            <a:r>
              <a:rPr b="0" i="0" lang="en-GB" sz="14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 number of frames of a video that will be fed to the model as one sequence will be 20 so that we get the whole idea of what is happening in the video.</a:t>
            </a:r>
            <a:endParaRPr b="0" i="0" sz="14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/>
          <p:nvPr>
            <p:ph type="title"/>
          </p:nvPr>
        </p:nvSpPr>
        <p:spPr>
          <a:xfrm>
            <a:off x="311700" y="1789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000"/>
              <a:t>CONVOLUTIONAL NEURAL NETWORK</a:t>
            </a:r>
            <a:endParaRPr b="1" sz="2000"/>
          </a:p>
        </p:txBody>
      </p:sp>
      <p:sp>
        <p:nvSpPr>
          <p:cNvPr id="142" name="Google Shape;142;p8"/>
          <p:cNvSpPr txBox="1"/>
          <p:nvPr>
            <p:ph idx="4294967295" type="body"/>
          </p:nvPr>
        </p:nvSpPr>
        <p:spPr>
          <a:xfrm>
            <a:off x="433300" y="786775"/>
            <a:ext cx="5230200" cy="16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b="1" lang="en-GB" sz="1400"/>
              <a:t>Architecture of Convolutional Neural Network</a:t>
            </a:r>
            <a:endParaRPr b="1"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-GB" sz="1400"/>
              <a:t>Convolutional Layer:</a:t>
            </a:r>
            <a:r>
              <a:rPr lang="en-GB" sz="1400"/>
              <a:t> 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-GB" sz="1400"/>
              <a:t>Pooling Layer:</a:t>
            </a:r>
            <a:r>
              <a:rPr lang="en-GB" sz="1400"/>
              <a:t> 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-GB" sz="1400"/>
              <a:t>Fully-Connected layer:</a:t>
            </a:r>
            <a:r>
              <a:rPr lang="en-GB" sz="1400"/>
              <a:t> </a:t>
            </a:r>
            <a:endParaRPr sz="14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CNN is a neural network that </a:t>
            </a:r>
            <a:r>
              <a:rPr b="1" lang="en-GB" sz="13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extracts spatial features</a:t>
            </a:r>
            <a:r>
              <a:rPr b="1" lang="en-GB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4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 sz="1400"/>
          </a:p>
        </p:txBody>
      </p:sp>
      <p:pic>
        <p:nvPicPr>
          <p:cNvPr id="143" name="Google Shape;14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700" y="2506175"/>
            <a:ext cx="6799800" cy="24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000"/>
              <a:t>LONG SHORT TERM MEMORY (LSTM)</a:t>
            </a:r>
            <a:endParaRPr b="1" sz="2000"/>
          </a:p>
        </p:txBody>
      </p:sp>
      <p:sp>
        <p:nvSpPr>
          <p:cNvPr id="149" name="Google Shape;149;p9"/>
          <p:cNvSpPr txBox="1"/>
          <p:nvPr/>
        </p:nvSpPr>
        <p:spPr>
          <a:xfrm>
            <a:off x="5030450" y="1151100"/>
            <a:ext cx="3785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➢"/>
            </a:pPr>
            <a:r>
              <a:rPr b="0" i="0" lang="en-GB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 work very well in sequential data like audio, video and text.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➢"/>
            </a:pPr>
            <a:r>
              <a:rPr b="0" i="0" lang="en-GB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LSTM </a:t>
            </a:r>
            <a:r>
              <a:rPr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used for </a:t>
            </a:r>
            <a:r>
              <a:rPr b="0" i="0" lang="en-GB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Classification pro</a:t>
            </a:r>
            <a:r>
              <a:rPr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blems.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➢"/>
            </a:pPr>
            <a:r>
              <a:rPr b="0" i="0" lang="en-GB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LSTM models with Convolutional Neural Networks excel at learning spatial relationships.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